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8"/>
  </p:notesMasterIdLst>
  <p:handoutMasterIdLst>
    <p:handoutMasterId r:id="rId29"/>
  </p:handoutMasterIdLst>
  <p:sldIdLst>
    <p:sldId id="256" r:id="rId5"/>
    <p:sldId id="272" r:id="rId6"/>
    <p:sldId id="273" r:id="rId7"/>
    <p:sldId id="275" r:id="rId8"/>
    <p:sldId id="276" r:id="rId9"/>
    <p:sldId id="282" r:id="rId10"/>
    <p:sldId id="277" r:id="rId11"/>
    <p:sldId id="283" r:id="rId12"/>
    <p:sldId id="278" r:id="rId13"/>
    <p:sldId id="284" r:id="rId14"/>
    <p:sldId id="279" r:id="rId15"/>
    <p:sldId id="280" r:id="rId16"/>
    <p:sldId id="281" r:id="rId17"/>
    <p:sldId id="289" r:id="rId18"/>
    <p:sldId id="288" r:id="rId19"/>
    <p:sldId id="285" r:id="rId20"/>
    <p:sldId id="286" r:id="rId21"/>
    <p:sldId id="290" r:id="rId22"/>
    <p:sldId id="291" r:id="rId23"/>
    <p:sldId id="292" r:id="rId24"/>
    <p:sldId id="287" r:id="rId25"/>
    <p:sldId id="293" r:id="rId26"/>
    <p:sldId id="267"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635" autoAdjust="0"/>
  </p:normalViewPr>
  <p:slideViewPr>
    <p:cSldViewPr snapToGrid="0" showGuides="1">
      <p:cViewPr varScale="1">
        <p:scale>
          <a:sx n="84" d="100"/>
          <a:sy n="84" d="100"/>
        </p:scale>
        <p:origin x="566" y="72"/>
      </p:cViewPr>
      <p:guideLst>
        <p:guide pos="3840"/>
        <p:guide orient="horz" pos="2160"/>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21C772-9A4E-41B8-AFA2-98ED321DB4A6}" type="datetimeFigureOut">
              <a:rPr lang="en-US" smtClean="0"/>
              <a:t>2/9/2026</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1856DE-02AF-4D3A-A7DF-F957F55EF3F7}"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E59A1B-68CC-4822-B53F-ABB4D5826619}" type="datetimeFigureOut">
              <a:rPr lang="en-US" smtClean="0"/>
              <a:t>2/9/2026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495845-AB23-429F-BB6B-BB634305DF1D}"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495845-AB23-429F-BB6B-BB634305DF1D}" type="slidenum">
              <a:rPr lang="en-US" smtClean="0"/>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495845-AB23-429F-BB6B-BB634305DF1D}" type="slidenum">
              <a:rPr lang="en-US" smtClean="0"/>
              <a:t>23</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2/9/2026</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smtClean="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2/9/2026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2/9/2026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2/9/2026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2/9/2026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2/9/2026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2/9/2026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2/9/2026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2/9/2026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2/9/2026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smtClean="0"/>
              <a:t>2/9/2026</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srcRect b="-1562"/>
          <a:stretch>
            <a:fillRect/>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smtClean="0"/>
              <a:t>2/9/2026</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smtClean="0"/>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5" name="Picture 4" descr="image of empty picture frames on a wall"/>
          <p:cNvPicPr>
            <a:picLocks noChangeAspect="1"/>
          </p:cNvPicPr>
          <p:nvPr/>
        </p:nvPicPr>
        <p:blipFill rotWithShape="1">
          <a:blip r:embed="rId3">
            <a:alphaModFix amt="50000"/>
          </a:blip>
          <a:srcRect l="787" t="9815" r="8304" b="13286"/>
          <a:stretch>
            <a:fillRect/>
          </a:stretch>
        </p:blipFill>
        <p:spPr>
          <a:xfrm>
            <a:off x="-63609" y="10"/>
            <a:ext cx="12191695" cy="6857990"/>
          </a:xfrm>
          <a:prstGeom prst="rect">
            <a:avLst/>
          </a:prstGeom>
          <a:ln>
            <a:noFill/>
          </a:ln>
          <a:effectLst>
            <a:softEdge rad="112500"/>
          </a:effectLst>
        </p:spPr>
      </p:pic>
      <p:sp>
        <p:nvSpPr>
          <p:cNvPr id="34" name="Rectangle 33"/>
          <p:cNvSpPr>
            <a:spLocks noGrp="1" noRot="1" noChangeAspect="1" noMove="1" noResize="1" noEditPoints="1" noAdjustHandles="1" noChangeArrowheads="1" noChangeShapeType="1" noTextEdit="1"/>
          </p:cNvSpPr>
          <p:nvPr/>
        </p:nvSpPr>
        <p:spPr>
          <a:xfrm>
            <a:off x="-3177" y="3064931"/>
            <a:ext cx="8293042"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556590" y="3236470"/>
            <a:ext cx="7733275" cy="1252601"/>
          </a:xfrm>
        </p:spPr>
        <p:txBody>
          <a:bodyPr>
            <a:noAutofit/>
          </a:bodyPr>
          <a:lstStyle/>
          <a:p>
            <a:r>
              <a:rPr lang="en-US" sz="3200" dirty="0">
                <a:solidFill>
                  <a:schemeClr val="bg1"/>
                </a:solidFill>
                <a:latin typeface="Times New Roman" panose="02020603050405020304" pitchFamily="18" charset="0"/>
                <a:cs typeface="Times New Roman" panose="02020603050405020304" pitchFamily="18" charset="0"/>
              </a:rPr>
              <a:t>Arduino-Based Sign Language Glove using Bluetooth</a:t>
            </a:r>
            <a:endParaRPr lang="ru-RU" sz="3200" dirty="0">
              <a:solidFill>
                <a:schemeClr val="bg1"/>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4143344" y="4783057"/>
            <a:ext cx="6829043" cy="716529"/>
          </a:xfrm>
        </p:spPr>
        <p:txBody>
          <a:bodyPr>
            <a:normAutofit/>
          </a:bodyPr>
          <a:lstStyle/>
          <a:p>
            <a:r>
              <a:rPr lang="en-IN" sz="1600" dirty="0">
                <a:solidFill>
                  <a:schemeClr val="bg2"/>
                </a:solidFill>
              </a:rPr>
              <a:t>---&gt;  An Embedded systems project</a:t>
            </a:r>
            <a:endParaRPr lang="ru-RU" sz="1600" dirty="0">
              <a:solidFill>
                <a:schemeClr val="bg2"/>
              </a:solidFill>
            </a:endParaRPr>
          </a:p>
        </p:txBody>
      </p:sp>
      <p:cxnSp>
        <p:nvCxnSpPr>
          <p:cNvPr id="36" name="Straight Connector 35"/>
          <p:cNvCxnSpPr>
            <a:cxnSpLocks noGrp="1" noRot="1" noChangeAspect="1" noMove="1" noResize="1" noEditPoints="1" noAdjustHandles="1" noChangeArrowheads="1" noChangeShapeType="1"/>
          </p:cNvCxnSpPr>
          <p:nvPr/>
        </p:nvCxnSpPr>
        <p:spPr>
          <a:xfrm>
            <a:off x="1300525" y="4666480"/>
            <a:ext cx="6829043"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3076" name="Picture 4" descr="INDIAN INSTITUTE OF INFORMATION TECHNOLOGY KURNOO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0350" y="3143"/>
            <a:ext cx="1771650" cy="177165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 y="0"/>
            <a:ext cx="4794636" cy="6858000"/>
          </a:xfrm>
          <a:prstGeom prst="rect">
            <a:avLst/>
          </a:prstGeom>
        </p:spPr>
      </p:pic>
      <p:pic>
        <p:nvPicPr>
          <p:cNvPr id="5" name="Picture 4"/>
          <p:cNvPicPr>
            <a:picLocks noChangeAspect="1"/>
          </p:cNvPicPr>
          <p:nvPr/>
        </p:nvPicPr>
        <p:blipFill>
          <a:blip r:embed="rId2"/>
          <a:stretch>
            <a:fillRect/>
          </a:stretch>
        </p:blipFill>
        <p:spPr>
          <a:xfrm>
            <a:off x="7397365" y="0"/>
            <a:ext cx="4794635" cy="6858000"/>
          </a:xfrm>
          <a:prstGeom prst="rect">
            <a:avLst/>
          </a:prstGeom>
        </p:spPr>
      </p:pic>
      <p:sp>
        <p:nvSpPr>
          <p:cNvPr id="6" name="TextBox 5"/>
          <p:cNvSpPr txBox="1"/>
          <p:nvPr/>
        </p:nvSpPr>
        <p:spPr>
          <a:xfrm>
            <a:off x="5748793" y="0"/>
            <a:ext cx="477079" cy="6186309"/>
          </a:xfrm>
          <a:prstGeom prst="rect">
            <a:avLst/>
          </a:prstGeom>
          <a:noFill/>
        </p:spPr>
        <p:txBody>
          <a:bodyPr wrap="square" rtlCol="0">
            <a:spAutoFit/>
          </a:bodyPr>
          <a:lstStyle/>
          <a:p>
            <a:r>
              <a:rPr lang="en-IN" sz="3600" b="1" dirty="0">
                <a:latin typeface="Algerian" panose="04020705040A02060702" pitchFamily="82" charset="0"/>
              </a:rPr>
              <a:t>F</a:t>
            </a:r>
          </a:p>
          <a:p>
            <a:r>
              <a:rPr lang="en-IN" sz="3600" b="1" dirty="0">
                <a:latin typeface="Algerian" panose="04020705040A02060702" pitchFamily="82" charset="0"/>
              </a:rPr>
              <a:t>L</a:t>
            </a:r>
          </a:p>
          <a:p>
            <a:r>
              <a:rPr lang="en-IN" sz="3600" b="1" dirty="0">
                <a:latin typeface="Algerian" panose="04020705040A02060702" pitchFamily="82" charset="0"/>
              </a:rPr>
              <a:t>O</a:t>
            </a:r>
          </a:p>
          <a:p>
            <a:r>
              <a:rPr lang="en-IN" sz="3600" b="1" dirty="0">
                <a:latin typeface="Algerian" panose="04020705040A02060702" pitchFamily="82" charset="0"/>
              </a:rPr>
              <a:t>W</a:t>
            </a:r>
          </a:p>
          <a:p>
            <a:endParaRPr lang="en-IN" sz="3600" b="1" dirty="0">
              <a:latin typeface="Algerian" panose="04020705040A02060702" pitchFamily="82" charset="0"/>
            </a:endParaRPr>
          </a:p>
          <a:p>
            <a:r>
              <a:rPr lang="en-IN" sz="3600" b="1" dirty="0">
                <a:latin typeface="Algerian" panose="04020705040A02060702" pitchFamily="82" charset="0"/>
              </a:rPr>
              <a:t>C</a:t>
            </a:r>
          </a:p>
          <a:p>
            <a:r>
              <a:rPr lang="en-IN" sz="3600" b="1" dirty="0">
                <a:latin typeface="Algerian" panose="04020705040A02060702" pitchFamily="82" charset="0"/>
              </a:rPr>
              <a:t>H</a:t>
            </a:r>
          </a:p>
          <a:p>
            <a:r>
              <a:rPr lang="en-IN" sz="3600" b="1" dirty="0">
                <a:latin typeface="Algerian" panose="04020705040A02060702" pitchFamily="82" charset="0"/>
              </a:rPr>
              <a:t>A</a:t>
            </a:r>
          </a:p>
          <a:p>
            <a:r>
              <a:rPr lang="en-IN" sz="3600" b="1" dirty="0">
                <a:latin typeface="Algerian" panose="04020705040A02060702" pitchFamily="82" charset="0"/>
              </a:rPr>
              <a:t>R</a:t>
            </a:r>
          </a:p>
          <a:p>
            <a:r>
              <a:rPr lang="en-IN" sz="3600" b="1" dirty="0">
                <a:latin typeface="Algerian" panose="04020705040A02060702" pitchFamily="82" charset="0"/>
              </a:rPr>
              <a:t>T</a:t>
            </a:r>
          </a:p>
          <a:p>
            <a:r>
              <a:rPr lang="en-IN" sz="3600" b="1" dirty="0">
                <a:latin typeface="Algerian" panose="04020705040A02060702" pitchFamily="82" charset="0"/>
              </a:rPr>
              <a:t>S</a:t>
            </a:r>
          </a:p>
        </p:txBody>
      </p:sp>
      <p:pic>
        <p:nvPicPr>
          <p:cNvPr id="4" name="Picture 3"/>
          <p:cNvPicPr>
            <a:picLocks noChangeAspect="1"/>
          </p:cNvPicPr>
          <p:nvPr/>
        </p:nvPicPr>
        <p:blipFill>
          <a:blip r:embed="rId3"/>
          <a:stretch>
            <a:fillRect/>
          </a:stretch>
        </p:blipFill>
        <p:spPr>
          <a:xfrm>
            <a:off x="7397365" y="0"/>
            <a:ext cx="4601153" cy="6858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5827" y="596348"/>
            <a:ext cx="4134678" cy="1200329"/>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TRUTH TABLE FOR COMMANDS USING 3-BITS (8 variations)   :</a:t>
            </a:r>
          </a:p>
        </p:txBody>
      </p:sp>
      <p:pic>
        <p:nvPicPr>
          <p:cNvPr id="5" name="Picture 4"/>
          <p:cNvPicPr>
            <a:picLocks noChangeAspect="1"/>
          </p:cNvPicPr>
          <p:nvPr/>
        </p:nvPicPr>
        <p:blipFill>
          <a:blip r:embed="rId2"/>
          <a:stretch>
            <a:fillRect/>
          </a:stretch>
        </p:blipFill>
        <p:spPr>
          <a:xfrm>
            <a:off x="2098853" y="1911697"/>
            <a:ext cx="9503791" cy="398022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5827" y="596348"/>
            <a:ext cx="4134678" cy="1754326"/>
          </a:xfrm>
          <a:prstGeom prst="rect">
            <a:avLst/>
          </a:prstGeom>
          <a:noFill/>
        </p:spPr>
        <p:txBody>
          <a:bodyPr wrap="square" rtlCol="0">
            <a:spAutoFit/>
          </a:bodyPr>
          <a:lstStyle/>
          <a:p>
            <a:r>
              <a:rPr lang="en-IN" sz="3600" b="1" dirty="0">
                <a:solidFill>
                  <a:srgbClr val="FF0000"/>
                </a:solidFill>
                <a:latin typeface="Times New Roman" panose="02020603050405020304" pitchFamily="18" charset="0"/>
                <a:cs typeface="Times New Roman" panose="02020603050405020304" pitchFamily="18" charset="0"/>
              </a:rPr>
              <a:t>CPP CODE </a:t>
            </a:r>
            <a:r>
              <a:rPr lang="en-IN" sz="3600" b="1" dirty="0">
                <a:latin typeface="Times New Roman" panose="02020603050405020304" pitchFamily="18" charset="0"/>
                <a:cs typeface="Times New Roman" panose="02020603050405020304" pitchFamily="18" charset="0"/>
              </a:rPr>
              <a:t>FOR GESTURE RECOGNITION :</a:t>
            </a:r>
          </a:p>
        </p:txBody>
      </p:sp>
      <p:pic>
        <p:nvPicPr>
          <p:cNvPr id="3" name="Picture 2"/>
          <p:cNvPicPr>
            <a:picLocks noChangeAspect="1"/>
          </p:cNvPicPr>
          <p:nvPr/>
        </p:nvPicPr>
        <p:blipFill>
          <a:blip r:embed="rId2"/>
          <a:stretch>
            <a:fillRect/>
          </a:stretch>
        </p:blipFill>
        <p:spPr>
          <a:xfrm>
            <a:off x="5147145" y="0"/>
            <a:ext cx="7044855" cy="6858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790670" y="0"/>
            <a:ext cx="6610660" cy="6858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737779" y="0"/>
            <a:ext cx="3008948" cy="6858000"/>
          </a:xfrm>
          <a:prstGeom prst="rect">
            <a:avLst/>
          </a:prstGeom>
        </p:spPr>
      </p:pic>
      <p:pic>
        <p:nvPicPr>
          <p:cNvPr id="5" name="Picture 4"/>
          <p:cNvPicPr>
            <a:picLocks noChangeAspect="1"/>
          </p:cNvPicPr>
          <p:nvPr/>
        </p:nvPicPr>
        <p:blipFill>
          <a:blip r:embed="rId3"/>
          <a:stretch>
            <a:fillRect/>
          </a:stretch>
        </p:blipFill>
        <p:spPr>
          <a:xfrm>
            <a:off x="4591526" y="1367625"/>
            <a:ext cx="3008948" cy="5490376"/>
          </a:xfrm>
          <a:prstGeom prst="rect">
            <a:avLst/>
          </a:prstGeom>
        </p:spPr>
      </p:pic>
      <p:pic>
        <p:nvPicPr>
          <p:cNvPr id="7" name="Picture 6"/>
          <p:cNvPicPr>
            <a:picLocks noChangeAspect="1"/>
          </p:cNvPicPr>
          <p:nvPr/>
        </p:nvPicPr>
        <p:blipFill>
          <a:blip r:embed="rId4"/>
          <a:stretch>
            <a:fillRect/>
          </a:stretch>
        </p:blipFill>
        <p:spPr>
          <a:xfrm>
            <a:off x="445273" y="0"/>
            <a:ext cx="3008948" cy="6858000"/>
          </a:xfrm>
          <a:prstGeom prst="rect">
            <a:avLst/>
          </a:prstGeom>
        </p:spPr>
      </p:pic>
      <p:sp>
        <p:nvSpPr>
          <p:cNvPr id="8" name="TextBox 7"/>
          <p:cNvSpPr txBox="1"/>
          <p:nvPr/>
        </p:nvSpPr>
        <p:spPr>
          <a:xfrm>
            <a:off x="3575436" y="182881"/>
            <a:ext cx="5041127" cy="954107"/>
          </a:xfrm>
          <a:prstGeom prst="rect">
            <a:avLst/>
          </a:prstGeom>
          <a:noFill/>
        </p:spPr>
        <p:txBody>
          <a:bodyPr wrap="square" rtlCol="0">
            <a:spAutoFit/>
          </a:bodyPr>
          <a:lstStyle/>
          <a:p>
            <a:r>
              <a:rPr lang="en-IN" sz="2800" b="1" dirty="0"/>
              <a:t>Designed Bluetooth Terminal Application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t>Challenges Faced:</a:t>
            </a:r>
          </a:p>
        </p:txBody>
      </p:sp>
      <p:sp>
        <p:nvSpPr>
          <p:cNvPr id="3" name="Content Placeholder 2"/>
          <p:cNvSpPr>
            <a:spLocks noGrp="1"/>
          </p:cNvSpPr>
          <p:nvPr>
            <p:ph idx="1"/>
          </p:nvPr>
        </p:nvSpPr>
        <p:spPr>
          <a:xfrm>
            <a:off x="1790779" y="2023683"/>
            <a:ext cx="8924873" cy="3319593"/>
          </a:xfrm>
        </p:spPr>
        <p:txBody>
          <a:bodyPr>
            <a:normAutofit lnSpcReduction="10000"/>
          </a:bodyPr>
          <a:lstStyle/>
          <a:p>
            <a:pPr>
              <a:buFont typeface="Wingdings" panose="05000000000000000000" pitchFamily="2" charset="2"/>
              <a:buChar char="§"/>
            </a:pPr>
            <a:r>
              <a:rPr lang="en-IN" dirty="0"/>
              <a:t>Adjusting the correct bend threshold value for the flex sensors was a little bit challenging.</a:t>
            </a:r>
          </a:p>
          <a:p>
            <a:pPr>
              <a:buFont typeface="Wingdings" panose="05000000000000000000" pitchFamily="2" charset="2"/>
              <a:buChar char="§"/>
            </a:pPr>
            <a:r>
              <a:rPr lang="en-IN" dirty="0"/>
              <a:t>Making the commands display via Bluetooth took many attempts.</a:t>
            </a:r>
          </a:p>
          <a:p>
            <a:pPr>
              <a:buFont typeface="Wingdings" panose="05000000000000000000" pitchFamily="2" charset="2"/>
              <a:buChar char="§"/>
            </a:pPr>
            <a:r>
              <a:rPr lang="en-IN" dirty="0"/>
              <a:t>We lost our flex sensor while checking for the threshold value.</a:t>
            </a:r>
          </a:p>
          <a:p>
            <a:pPr>
              <a:buFont typeface="Wingdings" panose="05000000000000000000" pitchFamily="2" charset="2"/>
              <a:buChar char="§"/>
            </a:pPr>
            <a:r>
              <a:rPr lang="en-IN" dirty="0"/>
              <a:t>Designed Bluetooth application was not the results initially and with less aesthetics.</a:t>
            </a:r>
          </a:p>
          <a:p>
            <a:pPr>
              <a:buFont typeface="Wingdings" panose="05000000000000000000" pitchFamily="2" charset="2"/>
              <a:buChar char="§"/>
            </a:pPr>
            <a:r>
              <a:rPr lang="en-IN" dirty="0"/>
              <a:t>Adjusting all components on small wearable glove was a bit hard, So we added additional space.</a:t>
            </a:r>
          </a:p>
          <a:p>
            <a:pPr>
              <a:buFont typeface="Wingdings" panose="05000000000000000000" pitchFamily="2" charset="2"/>
              <a:buChar char="§"/>
            </a:pPr>
            <a:endParaRPr lang="en-IN" dirty="0"/>
          </a:p>
          <a:p>
            <a:pPr>
              <a:buFont typeface="Wingdings" panose="05000000000000000000" pitchFamily="2" charset="2"/>
              <a:buChar char="§"/>
            </a:pPr>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Uses of the Sign Glove for Patients</a:t>
            </a:r>
            <a:r>
              <a:rPr lang="en-US" dirty="0"/>
              <a:t> 🏥🤖 :</a:t>
            </a:r>
            <a:endParaRPr lang="en-IN" dirty="0"/>
          </a:p>
        </p:txBody>
      </p:sp>
      <p:sp>
        <p:nvSpPr>
          <p:cNvPr id="4" name="TextBox 3"/>
          <p:cNvSpPr txBox="1"/>
          <p:nvPr/>
        </p:nvSpPr>
        <p:spPr>
          <a:xfrm>
            <a:off x="1451579" y="3213501"/>
            <a:ext cx="9603275" cy="2123658"/>
          </a:xfrm>
          <a:prstGeom prst="rect">
            <a:avLst/>
          </a:prstGeom>
          <a:noFill/>
        </p:spPr>
        <p:txBody>
          <a:bodyPr wrap="square" rtlCol="0">
            <a:spAutoFit/>
          </a:bodyPr>
          <a:lstStyle/>
          <a:p>
            <a:r>
              <a:rPr lang="en-US" sz="2400" b="1" dirty="0"/>
              <a:t>💡 </a:t>
            </a:r>
            <a:r>
              <a:rPr lang="en-US" sz="2400" b="1" i="1" dirty="0"/>
              <a:t>Key Benefits for Patients:</a:t>
            </a:r>
            <a:endParaRPr lang="en-IN" sz="2000" b="1" i="1" u="sng" dirty="0"/>
          </a:p>
          <a:p>
            <a:r>
              <a:rPr lang="en-IN" dirty="0"/>
              <a:t>1️⃣ Non-Verbal Communication</a:t>
            </a:r>
          </a:p>
          <a:p>
            <a:r>
              <a:rPr lang="en-IN" dirty="0"/>
              <a:t>2️⃣ Quick Emergency Alerts</a:t>
            </a:r>
          </a:p>
          <a:p>
            <a:r>
              <a:rPr lang="en-IN" dirty="0"/>
              <a:t>3️⃣ Motion-Based Assistance</a:t>
            </a:r>
          </a:p>
          <a:p>
            <a:r>
              <a:rPr lang="en-IN" dirty="0"/>
              <a:t>4️⃣ Reduced Caregiver Workload</a:t>
            </a:r>
          </a:p>
          <a:p>
            <a:r>
              <a:rPr lang="en-IN" dirty="0"/>
              <a:t>5️⃣ Improved Patient Comfort</a:t>
            </a:r>
          </a:p>
          <a:p>
            <a:r>
              <a:rPr lang="en-US" dirty="0"/>
              <a:t>6️⃣ Usable for Multiple Medical Conditions</a:t>
            </a:r>
            <a:endParaRPr lang="en-IN" dirty="0"/>
          </a:p>
        </p:txBody>
      </p:sp>
      <p:sp>
        <p:nvSpPr>
          <p:cNvPr id="5" name="TextBox 4"/>
          <p:cNvSpPr txBox="1"/>
          <p:nvPr/>
        </p:nvSpPr>
        <p:spPr>
          <a:xfrm>
            <a:off x="1451579" y="2059387"/>
            <a:ext cx="9603275" cy="1015663"/>
          </a:xfrm>
          <a:prstGeom prst="rect">
            <a:avLst/>
          </a:prstGeom>
          <a:noFill/>
        </p:spPr>
        <p:txBody>
          <a:bodyPr wrap="square" rtlCol="0">
            <a:spAutoFit/>
          </a:bodyPr>
          <a:lstStyle/>
          <a:p>
            <a:r>
              <a:rPr lang="en-US" sz="2000" dirty="0"/>
              <a:t>The </a:t>
            </a:r>
            <a:r>
              <a:rPr lang="en-US" sz="2000" b="1" dirty="0"/>
              <a:t>Sign Glove</a:t>
            </a:r>
            <a:r>
              <a:rPr lang="en-US" sz="2000" dirty="0"/>
              <a:t> project using </a:t>
            </a:r>
            <a:r>
              <a:rPr lang="en-US" sz="2000" b="1" dirty="0"/>
              <a:t>flex sensors + MPU6050 accelerometer</a:t>
            </a:r>
            <a:r>
              <a:rPr lang="en-US" sz="2000" dirty="0"/>
              <a:t> provides an innovative way for patients to communicate effectively, especially for those with limited speech or mobility.</a:t>
            </a:r>
            <a:endParaRPr lang="en-IN" sz="20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 How it Works for Patients :</a:t>
            </a:r>
            <a:endParaRPr lang="en-IN" sz="3600" b="1" dirty="0"/>
          </a:p>
        </p:txBody>
      </p:sp>
      <p:sp>
        <p:nvSpPr>
          <p:cNvPr id="3" name="Content Placeholder 2"/>
          <p:cNvSpPr>
            <a:spLocks noGrp="1"/>
          </p:cNvSpPr>
          <p:nvPr>
            <p:ph idx="1"/>
          </p:nvPr>
        </p:nvSpPr>
        <p:spPr/>
        <p:txBody>
          <a:bodyPr/>
          <a:lstStyle/>
          <a:p>
            <a:pPr>
              <a:buFont typeface="+mj-lt"/>
              <a:buAutoNum type="arabicPeriod"/>
            </a:pPr>
            <a:r>
              <a:rPr lang="en-US" b="1" dirty="0"/>
              <a:t>Wear the glove</a:t>
            </a:r>
            <a:r>
              <a:rPr lang="en-US" dirty="0"/>
              <a:t> (integrated with flex sensors &amp; MPU6050).</a:t>
            </a:r>
          </a:p>
          <a:p>
            <a:pPr>
              <a:buFont typeface="+mj-lt"/>
              <a:buAutoNum type="arabicPeriod"/>
            </a:pPr>
            <a:r>
              <a:rPr lang="en-US" b="1" dirty="0"/>
              <a:t>Make a simple hand gesture</a:t>
            </a:r>
            <a:r>
              <a:rPr lang="en-US" dirty="0"/>
              <a:t> → The glove detects the movement.</a:t>
            </a:r>
          </a:p>
          <a:p>
            <a:pPr>
              <a:buFont typeface="+mj-lt"/>
              <a:buAutoNum type="arabicPeriod"/>
            </a:pPr>
            <a:r>
              <a:rPr lang="en-US" b="1" dirty="0"/>
              <a:t>A command is sent via Bluetooth</a:t>
            </a:r>
            <a:r>
              <a:rPr lang="en-US" dirty="0"/>
              <a:t> to a mobile device or to an android application.</a:t>
            </a:r>
          </a:p>
          <a:p>
            <a:pPr>
              <a:buFont typeface="+mj-lt"/>
              <a:buAutoNum type="arabicPeriod"/>
            </a:pPr>
            <a:r>
              <a:rPr lang="en-US" b="1" dirty="0"/>
              <a:t>Caretakers/Nurses receive the alert</a:t>
            </a:r>
            <a:r>
              <a:rPr lang="en-US" dirty="0"/>
              <a:t> and take action.</a:t>
            </a:r>
          </a:p>
          <a:p>
            <a:endParaRPr lang="en-I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rot="5400000">
            <a:off x="3654111" y="-1210431"/>
            <a:ext cx="5129274" cy="9520694"/>
          </a:xfrm>
          <a:prstGeom prst="rect">
            <a:avLst/>
          </a:prstGeom>
          <a:ln>
            <a:noFill/>
          </a:ln>
          <a:effectLst>
            <a:softEdge rad="112500"/>
          </a:effectLst>
        </p:spPr>
      </p:pic>
      <p:sp>
        <p:nvSpPr>
          <p:cNvPr id="4" name="TextBox 3"/>
          <p:cNvSpPr txBox="1"/>
          <p:nvPr/>
        </p:nvSpPr>
        <p:spPr>
          <a:xfrm>
            <a:off x="4431527" y="266431"/>
            <a:ext cx="7760473" cy="584775"/>
          </a:xfrm>
          <a:prstGeom prst="rect">
            <a:avLst/>
          </a:prstGeom>
          <a:noFill/>
        </p:spPr>
        <p:txBody>
          <a:bodyPr wrap="square" rtlCol="0">
            <a:spAutoFit/>
          </a:bodyPr>
          <a:lstStyle/>
          <a:p>
            <a:r>
              <a:rPr lang="en-IN" sz="3200" dirty="0"/>
              <a:t>PROTOTYPE-1</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07884" y="0"/>
            <a:ext cx="10976232" cy="6858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0017" y="1233890"/>
            <a:ext cx="9603275" cy="968622"/>
          </a:xfrm>
        </p:spPr>
        <p:txBody>
          <a:bodyPr>
            <a:normAutofit/>
          </a:bodyPr>
          <a:lstStyle/>
          <a:p>
            <a:r>
              <a:rPr lang="en-IN" sz="3600" b="1" dirty="0">
                <a:latin typeface="Times New Roman" panose="02020603050405020304" pitchFamily="18" charset="0"/>
                <a:cs typeface="Times New Roman" panose="02020603050405020304" pitchFamily="18" charset="0"/>
              </a:rPr>
              <a:t>Introduction :</a:t>
            </a:r>
          </a:p>
        </p:txBody>
      </p:sp>
      <p:sp>
        <p:nvSpPr>
          <p:cNvPr id="3" name="Content Placeholder 2"/>
          <p:cNvSpPr>
            <a:spLocks noGrp="1"/>
          </p:cNvSpPr>
          <p:nvPr>
            <p:ph idx="1"/>
          </p:nvPr>
        </p:nvSpPr>
        <p:spPr>
          <a:xfrm>
            <a:off x="1379855" y="1840865"/>
            <a:ext cx="10013950" cy="4210050"/>
          </a:xfrm>
        </p:spPr>
        <p:txBody>
          <a:bodyPr>
            <a:normAutofit fontScale="75000" lnSpcReduction="10000"/>
          </a:bodyPr>
          <a:lstStyle/>
          <a:p>
            <a:r>
              <a:rPr lang="en-US" sz="2200" b="1" dirty="0">
                <a:latin typeface="Times New Roman" panose="02020603050405020304" pitchFamily="18" charset="0"/>
                <a:cs typeface="Times New Roman" panose="02020603050405020304" pitchFamily="18" charset="0"/>
              </a:rPr>
              <a:t>Overview:    </a:t>
            </a:r>
            <a:br>
              <a:rPr lang="en-US" sz="2200" b="1" dirty="0">
                <a:latin typeface="Times New Roman" panose="02020603050405020304" pitchFamily="18" charset="0"/>
                <a:cs typeface="Times New Roman" panose="02020603050405020304" pitchFamily="18" charset="0"/>
              </a:rPr>
            </a:br>
            <a:r>
              <a:rPr lang="en-US" dirty="0">
                <a:latin typeface="Abadi" panose="020B0604020104020204" pitchFamily="34" charset="0"/>
                <a:cs typeface="Times New Roman" panose="02020603050405020304" pitchFamily="18" charset="0"/>
              </a:rPr>
              <a:t>This project focuses on developing a wearable glove that recognizes sign language gestures and translates them into text or speech using Arduino and Bluetooth. The goal is to create an accessible tool for individuals with hearing impairments, enabling easier communication through sign language.</a:t>
            </a:r>
            <a:r>
              <a:rPr lang="en-US" dirty="0">
                <a:latin typeface="Abadi" panose="020B0604020104020204" pitchFamily="34" charset="0"/>
              </a:rPr>
              <a:t>  </a:t>
            </a:r>
          </a:p>
          <a:p>
            <a:r>
              <a:rPr lang="en-US" dirty="0"/>
              <a:t> </a:t>
            </a:r>
            <a:r>
              <a:rPr lang="en-US" sz="2200" b="1" dirty="0">
                <a:latin typeface="Times New Roman" panose="02020603050405020304" pitchFamily="18" charset="0"/>
                <a:cs typeface="Times New Roman" panose="02020603050405020304" pitchFamily="18" charset="0"/>
              </a:rPr>
              <a:t>Importance: </a:t>
            </a:r>
            <a:r>
              <a:rPr lang="en-US" sz="2200" b="1" dirty="0"/>
              <a:t> </a:t>
            </a:r>
            <a:br>
              <a:rPr lang="en-US" sz="2200" b="1" dirty="0"/>
            </a:br>
            <a:r>
              <a:rPr lang="en-US" dirty="0">
                <a:latin typeface="Abadi" panose="020B0604020104020204" pitchFamily="34" charset="0"/>
              </a:rPr>
              <a:t>Sign language is the primary mode of communication for many individuals with hearing disabilities. However, not everyone is familiar with it. This project aims to bridge that communication gap by creating an automated system to translate sign language into readable text or audible speech.</a:t>
            </a:r>
          </a:p>
          <a:p>
            <a:r>
              <a:rPr lang="en-US" sz="2200" b="1" dirty="0">
                <a:latin typeface="Times New Roman" panose="02020603050405020304" pitchFamily="18" charset="0"/>
                <a:cs typeface="Times New Roman" panose="02020603050405020304" pitchFamily="18" charset="0"/>
              </a:rPr>
              <a:t>Technology:    </a:t>
            </a:r>
            <a:br>
              <a:rPr lang="en-US" sz="2200" b="1" dirty="0">
                <a:latin typeface="Times New Roman" panose="02020603050405020304" pitchFamily="18" charset="0"/>
                <a:cs typeface="Times New Roman" panose="02020603050405020304" pitchFamily="18" charset="0"/>
              </a:rPr>
            </a:br>
            <a:r>
              <a:rPr lang="en-US" dirty="0">
                <a:latin typeface="Abadi" panose="020B0604020104020204" pitchFamily="34" charset="0"/>
              </a:rPr>
              <a:t>The system utilizes Arduino for hardware control, flex sensors to detect finger movements, and Bluetooth for wireless communication to send data to a receiving device (smartphone, PC, etc.). The gesture data is then translated into text or speech</a:t>
            </a:r>
            <a:r>
              <a:rPr lang="en-US" dirty="0"/>
              <a:t>.</a:t>
            </a:r>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87180" y="0"/>
            <a:ext cx="3633746" cy="6858000"/>
          </a:xfrm>
          <a:prstGeom prst="rect">
            <a:avLst/>
          </a:prstGeom>
        </p:spPr>
      </p:pic>
      <p:pic>
        <p:nvPicPr>
          <p:cNvPr id="5" name="Picture 4"/>
          <p:cNvPicPr>
            <a:picLocks noChangeAspect="1"/>
          </p:cNvPicPr>
          <p:nvPr/>
        </p:nvPicPr>
        <p:blipFill>
          <a:blip r:embed="rId3"/>
          <a:stretch>
            <a:fillRect/>
          </a:stretch>
        </p:blipFill>
        <p:spPr>
          <a:xfrm>
            <a:off x="7840654" y="0"/>
            <a:ext cx="2935346" cy="6858000"/>
          </a:xfrm>
          <a:prstGeom prst="rect">
            <a:avLst/>
          </a:prstGeom>
        </p:spPr>
      </p:pic>
      <p:sp>
        <p:nvSpPr>
          <p:cNvPr id="6" name="TextBox 5"/>
          <p:cNvSpPr txBox="1"/>
          <p:nvPr/>
        </p:nvSpPr>
        <p:spPr>
          <a:xfrm>
            <a:off x="5754094" y="159025"/>
            <a:ext cx="901148" cy="5909310"/>
          </a:xfrm>
          <a:prstGeom prst="rect">
            <a:avLst/>
          </a:prstGeom>
          <a:noFill/>
        </p:spPr>
        <p:txBody>
          <a:bodyPr wrap="square" rtlCol="0">
            <a:spAutoFit/>
          </a:bodyPr>
          <a:lstStyle/>
          <a:p>
            <a:r>
              <a:rPr lang="en-IN" sz="5400" b="1" dirty="0"/>
              <a:t>R</a:t>
            </a:r>
          </a:p>
          <a:p>
            <a:r>
              <a:rPr lang="en-IN" sz="5400" b="1" dirty="0"/>
              <a:t>E</a:t>
            </a:r>
          </a:p>
          <a:p>
            <a:r>
              <a:rPr lang="en-IN" sz="5400" b="1" dirty="0"/>
              <a:t>S</a:t>
            </a:r>
          </a:p>
          <a:p>
            <a:r>
              <a:rPr lang="en-IN" sz="5400" b="1" dirty="0"/>
              <a:t>U</a:t>
            </a:r>
          </a:p>
          <a:p>
            <a:r>
              <a:rPr lang="en-IN" sz="5400" b="1" dirty="0"/>
              <a:t>L</a:t>
            </a:r>
          </a:p>
          <a:p>
            <a:r>
              <a:rPr lang="en-IN" sz="5400" b="1" dirty="0"/>
              <a:t>T</a:t>
            </a:r>
          </a:p>
          <a:p>
            <a:r>
              <a:rPr lang="en-IN" sz="5400" b="1" dirty="0"/>
              <a: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t>🚀 Future Enhancements:</a:t>
            </a:r>
          </a:p>
        </p:txBody>
      </p:sp>
      <p:sp>
        <p:nvSpPr>
          <p:cNvPr id="4" name="Rectangle 1"/>
          <p:cNvSpPr>
            <a:spLocks noGrp="1" noChangeArrowheads="1"/>
          </p:cNvSpPr>
          <p:nvPr>
            <p:ph idx="1"/>
          </p:nvPr>
        </p:nvSpPr>
        <p:spPr bwMode="auto">
          <a:xfrm>
            <a:off x="1451610" y="2084070"/>
            <a:ext cx="10515600" cy="378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pPr>
            <a:r>
              <a:rPr kumimoji="0" lang="en-US" altLang="en-US" sz="2400" b="0" u="none" strike="noStrike" cap="none" normalizeH="0" baseline="0" dirty="0">
                <a:ln>
                  <a:noFill/>
                </a:ln>
                <a:solidFill>
                  <a:schemeClr val="tx1"/>
                </a:solidFill>
                <a:effectLst/>
                <a:latin typeface="Arial" panose="020B0604020202020204" pitchFamily="34" charset="0"/>
              </a:rPr>
              <a:t>Can add a notification system that notifies the command even when the app is not opened.</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pPr>
            <a:r>
              <a:rPr kumimoji="0" lang="en-US" altLang="en-US" sz="2400" b="0" u="none" strike="noStrike" cap="none" normalizeH="0" baseline="0" dirty="0">
                <a:ln>
                  <a:noFill/>
                </a:ln>
                <a:solidFill>
                  <a:schemeClr val="tx1"/>
                </a:solidFill>
                <a:effectLst/>
                <a:latin typeface="Arial" panose="020B0604020202020204" pitchFamily="34" charset="0"/>
              </a:rPr>
              <a:t>Voice feedback for </a:t>
            </a:r>
            <a:r>
              <a:rPr kumimoji="0" lang="en-US" altLang="en-US" sz="2400" b="1" u="none" strike="noStrike" cap="none" normalizeH="0" baseline="0" dirty="0">
                <a:ln>
                  <a:noFill/>
                </a:ln>
                <a:solidFill>
                  <a:schemeClr val="tx1"/>
                </a:solidFill>
                <a:effectLst/>
                <a:latin typeface="Arial" panose="020B0604020202020204" pitchFamily="34" charset="0"/>
              </a:rPr>
              <a:t>real-time audio output</a:t>
            </a:r>
            <a:r>
              <a:rPr kumimoji="0" lang="en-US" altLang="en-US" sz="2400" b="0" u="none" strike="noStrike" cap="none" normalizeH="0" baseline="0" dirty="0">
                <a:ln>
                  <a:noFill/>
                </a:ln>
                <a:solidFill>
                  <a:schemeClr val="tx1"/>
                </a:solidFill>
                <a:effectLst/>
                <a:latin typeface="Arial" panose="020B0604020202020204" pitchFamily="34" charset="0"/>
              </a:rPr>
              <a:t>.</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pPr>
            <a:r>
              <a:rPr kumimoji="0" lang="en-US" altLang="en-US" sz="2400" b="0" u="none" strike="noStrike" cap="none" normalizeH="0" baseline="0" dirty="0">
                <a:ln>
                  <a:noFill/>
                </a:ln>
                <a:solidFill>
                  <a:schemeClr val="tx1"/>
                </a:solidFill>
                <a:effectLst/>
                <a:latin typeface="Arial" panose="020B0604020202020204" pitchFamily="34" charset="0"/>
              </a:rPr>
              <a:t>AI-based prediction of </a:t>
            </a:r>
            <a:r>
              <a:rPr kumimoji="0" lang="en-US" altLang="en-US" sz="2400" b="1" u="none" strike="noStrike" cap="none" normalizeH="0" baseline="0" dirty="0">
                <a:ln>
                  <a:noFill/>
                </a:ln>
                <a:solidFill>
                  <a:schemeClr val="tx1"/>
                </a:solidFill>
                <a:effectLst/>
                <a:latin typeface="Arial" panose="020B0604020202020204" pitchFamily="34" charset="0"/>
              </a:rPr>
              <a:t>patient discomfort</a:t>
            </a:r>
            <a:r>
              <a:rPr kumimoji="0" lang="en-US" altLang="en-US" sz="2400" b="0" u="none" strike="noStrike" cap="none" normalizeH="0" baseline="0" dirty="0">
                <a:ln>
                  <a:noFill/>
                </a:ln>
                <a:solidFill>
                  <a:schemeClr val="tx1"/>
                </a:solidFill>
                <a:effectLst/>
                <a:latin typeface="Arial" panose="020B0604020202020204" pitchFamily="34" charset="0"/>
              </a:rPr>
              <a:t>.</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pPr>
            <a:r>
              <a:rPr kumimoji="0" lang="en-US" altLang="en-US" sz="2400" b="0" u="none" strike="noStrike" cap="none" normalizeH="0" baseline="0" dirty="0">
                <a:ln>
                  <a:noFill/>
                </a:ln>
                <a:solidFill>
                  <a:schemeClr val="tx1"/>
                </a:solidFill>
                <a:effectLst/>
                <a:latin typeface="Arial" panose="020B0604020202020204" pitchFamily="34" charset="0"/>
              </a:rPr>
              <a:t>Integration with </a:t>
            </a:r>
            <a:r>
              <a:rPr kumimoji="0" lang="en-US" altLang="en-US" sz="2400" b="1" u="none" strike="noStrike" cap="none" normalizeH="0" baseline="0" dirty="0">
                <a:ln>
                  <a:noFill/>
                </a:ln>
                <a:solidFill>
                  <a:schemeClr val="tx1"/>
                </a:solidFill>
                <a:effectLst/>
                <a:latin typeface="Arial" panose="020B0604020202020204" pitchFamily="34" charset="0"/>
              </a:rPr>
              <a:t>hospital IoT systems</a:t>
            </a:r>
            <a:r>
              <a:rPr kumimoji="0" lang="en-US" altLang="en-US" sz="2400" b="0" u="none" strike="noStrike" cap="none" normalizeH="0" baseline="0" dirty="0">
                <a:ln>
                  <a:noFill/>
                </a:ln>
                <a:solidFill>
                  <a:schemeClr val="tx1"/>
                </a:solidFill>
                <a:effectLst/>
                <a:latin typeface="Arial" panose="020B0604020202020204" pitchFamily="34" charset="0"/>
              </a:rPr>
              <a:t> for automated room adjustments.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pPr>
            <a:r>
              <a:rPr lang="en-US" sz="2400" dirty="0"/>
              <a:t>Incorporate </a:t>
            </a:r>
            <a:r>
              <a:rPr lang="en-US" sz="2400" b="1" dirty="0"/>
              <a:t>biometric sensors</a:t>
            </a:r>
            <a:r>
              <a:rPr lang="en-US" sz="2400" dirty="0"/>
              <a:t> (e.g., heart rate, SpO₂, temperature) into the glove to continuously </a:t>
            </a:r>
            <a:r>
              <a:rPr lang="en-US" sz="2400" b="1" dirty="0"/>
              <a:t>monitor patient vitals</a:t>
            </a:r>
            <a:r>
              <a:rPr lang="en-US" sz="2400" dirty="0"/>
              <a:t>. If any abnormal readings are detected (e.g., high fever, low oxygen levels, irregular heartbeat), an </a:t>
            </a:r>
            <a:r>
              <a:rPr lang="en-US" sz="2400" b="1" dirty="0"/>
              <a:t>automatic alert</a:t>
            </a:r>
            <a:r>
              <a:rPr lang="en-US" sz="2400" dirty="0"/>
              <a:t> can be sent to caregivers or doctors.</a:t>
            </a:r>
            <a:endParaRPr kumimoji="0" lang="en-US" altLang="en-US" sz="2400" b="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b="1" dirty="0"/>
              <a:t>Conclusion for the Sign Glove Project:</a:t>
            </a:r>
            <a:endParaRPr lang="en-IN" sz="3600" b="1" dirty="0"/>
          </a:p>
        </p:txBody>
      </p:sp>
      <p:sp>
        <p:nvSpPr>
          <p:cNvPr id="3" name="Content Placeholder 2"/>
          <p:cNvSpPr>
            <a:spLocks noGrp="1"/>
          </p:cNvSpPr>
          <p:nvPr>
            <p:ph idx="1"/>
          </p:nvPr>
        </p:nvSpPr>
        <p:spPr/>
        <p:txBody>
          <a:bodyPr>
            <a:normAutofit lnSpcReduction="10000"/>
          </a:bodyPr>
          <a:lstStyle/>
          <a:p>
            <a:pPr>
              <a:buFont typeface="Wingdings" panose="05000000000000000000" pitchFamily="2" charset="2"/>
              <a:buChar char="q"/>
            </a:pPr>
            <a:r>
              <a:rPr lang="en-US" dirty="0"/>
              <a:t>The </a:t>
            </a:r>
            <a:r>
              <a:rPr lang="en-US" b="1" dirty="0"/>
              <a:t>Sign Glove</a:t>
            </a:r>
            <a:r>
              <a:rPr lang="en-US" dirty="0"/>
              <a:t> successfully bridges the communication gap for </a:t>
            </a:r>
            <a:r>
              <a:rPr lang="en-US" b="1" dirty="0"/>
              <a:t>patients with speech or mobility impairments</a:t>
            </a:r>
            <a:r>
              <a:rPr lang="en-US" dirty="0"/>
              <a:t>, allowing them to convey their needs effortlessly. By integrating </a:t>
            </a:r>
            <a:r>
              <a:rPr lang="en-US" b="1" dirty="0"/>
              <a:t>flex sensors</a:t>
            </a:r>
            <a:r>
              <a:rPr lang="en-US" dirty="0"/>
              <a:t> and an </a:t>
            </a:r>
            <a:r>
              <a:rPr lang="en-US" b="1" dirty="0"/>
              <a:t>MPU6050 accelerometer</a:t>
            </a:r>
            <a:r>
              <a:rPr lang="en-US" dirty="0"/>
              <a:t>, the glove translates hand gestures into predefined commands, which are then transmitted via </a:t>
            </a:r>
            <a:r>
              <a:rPr lang="en-US" b="1" dirty="0"/>
              <a:t>Bluetooth</a:t>
            </a:r>
            <a:r>
              <a:rPr lang="en-US" dirty="0"/>
              <a:t> to a connected device.</a:t>
            </a:r>
          </a:p>
          <a:p>
            <a:pPr>
              <a:buFont typeface="Wingdings" panose="05000000000000000000" pitchFamily="2" charset="2"/>
              <a:buChar char="q"/>
            </a:pPr>
            <a:r>
              <a:rPr lang="en-US" dirty="0"/>
              <a:t>This project has significant </a:t>
            </a:r>
            <a:r>
              <a:rPr lang="en-US" b="1" dirty="0"/>
              <a:t>applications in healthcare</a:t>
            </a:r>
            <a:r>
              <a:rPr lang="en-US" dirty="0"/>
              <a:t>, especially for </a:t>
            </a:r>
            <a:r>
              <a:rPr lang="en-US" b="1" dirty="0"/>
              <a:t>bedridden patients, individuals with paralysis, and elderly patients</a:t>
            </a:r>
            <a:r>
              <a:rPr lang="en-US" dirty="0"/>
              <a:t> who face difficulty in verbal communication. The system ensures </a:t>
            </a:r>
            <a:r>
              <a:rPr lang="en-US" b="1" dirty="0"/>
              <a:t>quick response times</a:t>
            </a:r>
            <a:r>
              <a:rPr lang="en-US" dirty="0"/>
              <a:t> from caregivers, enhancing patient care and comfort.</a:t>
            </a:r>
          </a:p>
          <a:p>
            <a:endParaRPr lang="en-I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0" name="Rectangle 79"/>
          <p:cNvSpPr>
            <a:spLocks noGrp="1" noRot="1" noChangeAspect="1" noMove="1" noResize="1" noEditPoints="1" noAdjustHandles="1" noChangeArrowheads="1" noChangeShapeType="1" noTextEdit="1"/>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2" name="Picture 81"/>
          <p:cNvPicPr>
            <a:picLocks noGrp="1" noRot="1" noChangeAspect="1" noMove="1" noResize="1" noEditPoints="1" noAdjustHandles="1" noChangeArrowheads="1" noChangeShapeType="1" noCrop="1"/>
          </p:cNvPicPr>
          <p:nvPr/>
        </p:nvPicPr>
        <p:blipFill rotWithShape="1">
          <a:blip r:embed="rId3"/>
          <a:srcRect b="-1562"/>
          <a:stretch>
            <a:fillRect/>
          </a:stretch>
        </p:blipFill>
        <p:spPr bwMode="black">
          <a:xfrm>
            <a:off x="0" y="6126480"/>
            <a:ext cx="12192000" cy="742950"/>
          </a:xfrm>
          <a:prstGeom prst="rect">
            <a:avLst/>
          </a:prstGeom>
        </p:spPr>
      </p:pic>
      <p:cxnSp>
        <p:nvCxnSpPr>
          <p:cNvPr id="84" name="Straight Connector 83"/>
          <p:cNvCxnSpPr>
            <a:cxnSpLocks noGrp="1" noRot="1" noChangeAspect="1" noMove="1" noResize="1" noEditPoints="1" noAdjustHandles="1" noChangeArrowheads="1" noChangeShapeType="1"/>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cxnSpLocks noGrp="1" noRot="1" noChangeAspect="1" noMove="1" noResize="1" noEditPoints="1" noAdjustHandles="1" noChangeArrowheads="1" noChangeShapeType="1"/>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Picture 4" descr="White stairs"/>
          <p:cNvPicPr>
            <a:picLocks noChangeAspect="1"/>
          </p:cNvPicPr>
          <p:nvPr/>
        </p:nvPicPr>
        <p:blipFill rotWithShape="1">
          <a:blip r:embed="rId4"/>
          <a:srcRect/>
          <a:stretch>
            <a:fillRect/>
          </a:stretch>
        </p:blipFill>
        <p:spPr>
          <a:xfrm flipH="1">
            <a:off x="0" y="10"/>
            <a:ext cx="12191695" cy="6857990"/>
          </a:xfrm>
          <a:prstGeom prst="rect">
            <a:avLst/>
          </a:prstGeom>
          <a:solidFill>
            <a:schemeClr val="bg2">
              <a:lumMod val="90000"/>
            </a:schemeClr>
          </a:solidFill>
        </p:spPr>
      </p:pic>
      <p:sp>
        <p:nvSpPr>
          <p:cNvPr id="88" name="Rectangle 87"/>
          <p:cNvSpPr>
            <a:spLocks noGrp="1" noRot="1" noChangeAspect="1" noMove="1" noResize="1" noEditPoints="1" noAdjustHandles="1" noChangeArrowheads="1" noChangeShapeType="1" noTextEdit="1"/>
          </p:cNvSpPr>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065511" y="3236470"/>
            <a:ext cx="6832500" cy="1252601"/>
          </a:xfrm>
        </p:spPr>
        <p:txBody>
          <a:bodyPr vert="horz" lIns="91440" tIns="45720" rIns="91440" bIns="0" rtlCol="0" anchor="b">
            <a:normAutofit/>
          </a:bodyPr>
          <a:lstStyle/>
          <a:p>
            <a:r>
              <a:rPr lang="en-US" sz="4100" dirty="0">
                <a:solidFill>
                  <a:srgbClr val="FFFFFE"/>
                </a:solidFill>
              </a:rPr>
              <a:t>Thank you!</a:t>
            </a:r>
          </a:p>
        </p:txBody>
      </p:sp>
      <p:sp>
        <p:nvSpPr>
          <p:cNvPr id="3" name="Text Placeholder 2"/>
          <p:cNvSpPr>
            <a:spLocks noGrp="1"/>
          </p:cNvSpPr>
          <p:nvPr>
            <p:ph type="body" idx="1"/>
          </p:nvPr>
        </p:nvSpPr>
        <p:spPr>
          <a:xfrm>
            <a:off x="4065511" y="4780357"/>
            <a:ext cx="6832499" cy="716529"/>
          </a:xfrm>
        </p:spPr>
        <p:txBody>
          <a:bodyPr vert="horz" lIns="91440" tIns="91440" rIns="91440" bIns="91440" rtlCol="0">
            <a:noAutofit/>
          </a:bodyPr>
          <a:lstStyle/>
          <a:p>
            <a:r>
              <a:rPr lang="en-US" sz="2400" b="1" cap="all" dirty="0">
                <a:solidFill>
                  <a:schemeClr val="bg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 Shyam prasad (122EC0006)</a:t>
            </a:r>
          </a:p>
        </p:txBody>
      </p:sp>
      <p:cxnSp>
        <p:nvCxnSpPr>
          <p:cNvPr id="90" name="Straight Connector 89"/>
          <p:cNvCxnSpPr>
            <a:cxnSpLocks noGrp="1" noRot="1" noChangeAspect="1" noMove="1" noResize="1" noEditPoints="1" noAdjustHandles="1" noChangeArrowheads="1" noChangeShapeType="1"/>
          </p:cNvCxnSpPr>
          <p:nvPr/>
        </p:nvCxnSpPr>
        <p:spPr>
          <a:xfrm>
            <a:off x="4065509" y="4666480"/>
            <a:ext cx="6832499"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Project Objectives :</a:t>
            </a:r>
          </a:p>
        </p:txBody>
      </p:sp>
      <p:sp>
        <p:nvSpPr>
          <p:cNvPr id="3" name="Content Placeholder 2"/>
          <p:cNvSpPr>
            <a:spLocks noGrp="1"/>
          </p:cNvSpPr>
          <p:nvPr>
            <p:ph idx="1"/>
          </p:nvPr>
        </p:nvSpPr>
        <p:spPr/>
        <p:txBody>
          <a:bodyPr>
            <a:normAutofit/>
          </a:bodyPr>
          <a:lstStyle/>
          <a:p>
            <a:r>
              <a:rPr lang="en-US" sz="2800" dirty="0">
                <a:latin typeface="Times New Roman" panose="02020603050405020304" pitchFamily="18" charset="0"/>
                <a:cs typeface="Times New Roman" panose="02020603050405020304" pitchFamily="18" charset="0"/>
              </a:rPr>
              <a:t>Develop a Wearable Sign Language Recognition Glove</a:t>
            </a:r>
          </a:p>
          <a:p>
            <a:r>
              <a:rPr lang="en-US" sz="2800" dirty="0">
                <a:latin typeface="Times New Roman" panose="02020603050405020304" pitchFamily="18" charset="0"/>
                <a:cs typeface="Times New Roman" panose="02020603050405020304" pitchFamily="18" charset="0"/>
              </a:rPr>
              <a:t>Integrate Bluetooth for Wireless Communication</a:t>
            </a:r>
          </a:p>
          <a:p>
            <a:r>
              <a:rPr lang="en-US" sz="2800" dirty="0">
                <a:latin typeface="Times New Roman" panose="02020603050405020304" pitchFamily="18" charset="0"/>
                <a:cs typeface="Times New Roman" panose="02020603050405020304" pitchFamily="18" charset="0"/>
              </a:rPr>
              <a:t>Convert Gestures into Digital Text or Speech</a:t>
            </a:r>
          </a:p>
          <a:p>
            <a:r>
              <a:rPr lang="en-IN" sz="2800" dirty="0">
                <a:latin typeface="Times New Roman" panose="02020603050405020304" pitchFamily="18" charset="0"/>
                <a:cs typeface="Times New Roman" panose="02020603050405020304" pitchFamily="18" charset="0"/>
              </a:rPr>
              <a:t>User-Friendly Interface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7030" y="1331711"/>
            <a:ext cx="3599043" cy="870801"/>
          </a:xfrm>
        </p:spPr>
        <p:txBody>
          <a:bodyPr>
            <a:normAutofit fontScale="90000"/>
          </a:bodyPr>
          <a:lstStyle/>
          <a:p>
            <a:r>
              <a:rPr lang="en-IN" sz="3200" b="1" dirty="0">
                <a:latin typeface="Times New Roman" panose="02020603050405020304" pitchFamily="18" charset="0"/>
                <a:cs typeface="Times New Roman" panose="02020603050405020304" pitchFamily="18" charset="0"/>
              </a:rPr>
              <a:t>System Architecture :</a:t>
            </a:r>
            <a:endParaRPr lang="en-IN" sz="3200" dirty="0"/>
          </a:p>
        </p:txBody>
      </p:sp>
      <p:pic>
        <p:nvPicPr>
          <p:cNvPr id="6" name="Content Placeholder 5"/>
          <p:cNvPicPr>
            <a:picLocks noGrp="1" noChangeAspect="1"/>
          </p:cNvPicPr>
          <p:nvPr>
            <p:ph idx="1"/>
          </p:nvPr>
        </p:nvPicPr>
        <p:blipFill>
          <a:blip r:embed="rId2"/>
          <a:stretch>
            <a:fillRect/>
          </a:stretch>
        </p:blipFill>
        <p:spPr>
          <a:xfrm rot="5400000">
            <a:off x="6546096" y="98307"/>
            <a:ext cx="3869601" cy="6567268"/>
          </a:xfrm>
        </p:spPr>
      </p:pic>
      <p:sp>
        <p:nvSpPr>
          <p:cNvPr id="4" name="Text Placeholder 3"/>
          <p:cNvSpPr>
            <a:spLocks noGrp="1"/>
          </p:cNvSpPr>
          <p:nvPr>
            <p:ph type="body" sz="half" idx="2"/>
          </p:nvPr>
        </p:nvSpPr>
        <p:spPr>
          <a:xfrm>
            <a:off x="1444671" y="2671637"/>
            <a:ext cx="3275013" cy="3387390"/>
          </a:xfrm>
        </p:spPr>
        <p:txBody>
          <a:bodyPr>
            <a:normAutofit/>
          </a:bodyPr>
          <a:lstStyle/>
          <a:p>
            <a:r>
              <a:rPr lang="en-IN" sz="2000" b="1" dirty="0">
                <a:latin typeface="Times New Roman" panose="02020603050405020304" pitchFamily="18" charset="0"/>
                <a:cs typeface="Times New Roman" panose="02020603050405020304" pitchFamily="18" charset="0"/>
              </a:rPr>
              <a:t>Components :</a:t>
            </a:r>
          </a:p>
          <a:p>
            <a:pPr marL="285750" indent="-285750">
              <a:buFont typeface="Wingdings" panose="05000000000000000000" pitchFamily="2" charset="2"/>
              <a:buChar char="§"/>
            </a:pPr>
            <a:r>
              <a:rPr lang="en-IN" b="1" dirty="0">
                <a:latin typeface="Times New Roman" panose="02020603050405020304" pitchFamily="18" charset="0"/>
                <a:cs typeface="Times New Roman" panose="02020603050405020304" pitchFamily="18" charset="0"/>
              </a:rPr>
              <a:t>Arduino UNO/NANO</a:t>
            </a:r>
            <a:endParaRPr lang="en-I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IN" b="1" dirty="0">
                <a:latin typeface="Times New Roman" panose="02020603050405020304" pitchFamily="18" charset="0"/>
                <a:cs typeface="Times New Roman" panose="02020603050405020304" pitchFamily="18" charset="0"/>
              </a:rPr>
              <a:t>Flex Sensors</a:t>
            </a:r>
            <a:endParaRPr lang="en-I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IN" b="1" dirty="0">
                <a:latin typeface="Times New Roman" panose="02020603050405020304" pitchFamily="18" charset="0"/>
                <a:cs typeface="Times New Roman" panose="02020603050405020304" pitchFamily="18" charset="0"/>
              </a:rPr>
              <a:t>Bluetooth Module (HC-05)</a:t>
            </a:r>
            <a:endParaRPr lang="en-IN"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IN" b="1" dirty="0">
                <a:latin typeface="Times New Roman" panose="02020603050405020304" pitchFamily="18" charset="0"/>
                <a:cs typeface="Times New Roman" panose="02020603050405020304" pitchFamily="18" charset="0"/>
              </a:rPr>
              <a:t>Accelerometer ADXL</a:t>
            </a:r>
          </a:p>
          <a:p>
            <a:pPr marL="285750" indent="-285750">
              <a:buFont typeface="Wingdings" panose="05000000000000000000" pitchFamily="2" charset="2"/>
              <a:buChar char="§"/>
            </a:pPr>
            <a:r>
              <a:rPr lang="en-IN" b="1" dirty="0">
                <a:latin typeface="Times New Roman" panose="02020603050405020304" pitchFamily="18" charset="0"/>
                <a:cs typeface="Times New Roman" panose="02020603050405020304" pitchFamily="18" charset="0"/>
              </a:rPr>
              <a:t>Jumper Wires, Glove</a:t>
            </a:r>
          </a:p>
          <a:p>
            <a:pPr marL="285750" indent="-285750">
              <a:buFont typeface="Wingdings" panose="05000000000000000000" pitchFamily="2" charset="2"/>
              <a:buChar char="§"/>
            </a:pPr>
            <a:r>
              <a:rPr lang="en-IN" b="1" dirty="0">
                <a:latin typeface="Times New Roman" panose="02020603050405020304" pitchFamily="18" charset="0"/>
                <a:cs typeface="Times New Roman" panose="02020603050405020304" pitchFamily="18" charset="0"/>
              </a:rPr>
              <a:t>Bread Board, 9V Battery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2494" y="405517"/>
            <a:ext cx="5523506"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Hardware Components :</a:t>
            </a:r>
          </a:p>
        </p:txBody>
      </p:sp>
      <p:sp>
        <p:nvSpPr>
          <p:cNvPr id="3" name="TextBox 2"/>
          <p:cNvSpPr txBox="1"/>
          <p:nvPr/>
        </p:nvSpPr>
        <p:spPr>
          <a:xfrm>
            <a:off x="1073427" y="1086056"/>
            <a:ext cx="10530177" cy="4985980"/>
          </a:xfrm>
          <a:prstGeom prst="rect">
            <a:avLst/>
          </a:prstGeom>
          <a:noFill/>
        </p:spPr>
        <p:txBody>
          <a:bodyPr wrap="square" rtlCol="0">
            <a:spAutoFit/>
          </a:bodyPr>
          <a:lstStyle/>
          <a:p>
            <a:pPr marL="285750" indent="-285750">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Arduino (e.g., Arduino Uno):  </a:t>
            </a:r>
          </a:p>
          <a:p>
            <a:r>
              <a:rPr lang="en-US" dirty="0"/>
              <a:t>       </a:t>
            </a:r>
            <a:r>
              <a:rPr lang="en-US" i="1" dirty="0"/>
              <a:t>The brain of the system, responsible for reading data from the sensors, processing it, and communicating with the Bluetooth module</a:t>
            </a:r>
            <a:r>
              <a:rPr lang="en-US" dirty="0"/>
              <a:t>.</a:t>
            </a:r>
          </a:p>
          <a:p>
            <a:pPr marL="285750" indent="-285750">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Flex Sensors: </a:t>
            </a:r>
          </a:p>
          <a:p>
            <a:r>
              <a:rPr lang="en-US" i="1" dirty="0">
                <a:latin typeface="+mj-lt"/>
                <a:cs typeface="Times New Roman" panose="02020603050405020304" pitchFamily="18" charset="0"/>
              </a:rPr>
              <a:t>        These are placed on the glove to detect finger movements. As the fingers bend, the resistance changes, which the Arduino can read to determine the gesture.</a:t>
            </a:r>
            <a:endParaRPr lang="en-US" i="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Bluetooth Module (HC-05): </a:t>
            </a:r>
          </a:p>
          <a:p>
            <a:r>
              <a:rPr lang="en-US" i="1" dirty="0">
                <a:latin typeface="+mj-lt"/>
              </a:rPr>
              <a:t>        Provides wireless communication between the glove and the receiving device. It uses serial communication to send data to an app or PC</a:t>
            </a:r>
            <a:r>
              <a:rPr lang="en-US" i="1" dirty="0"/>
              <a:t>.</a:t>
            </a:r>
          </a:p>
          <a:p>
            <a:pPr marL="342900" indent="-342900">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Accelerometer:</a:t>
            </a:r>
          </a:p>
          <a:p>
            <a:r>
              <a:rPr lang="en-US" i="1" dirty="0">
                <a:latin typeface="+mj-lt"/>
              </a:rPr>
              <a:t>        Detects hand orientation and movement, improving gesture recognition accuracy.</a:t>
            </a:r>
          </a:p>
          <a:p>
            <a:pPr marL="285750" indent="-285750">
              <a:buFont typeface="Wingdings" panose="05000000000000000000" pitchFamily="2" charset="2"/>
              <a:buChar char="§"/>
            </a:pPr>
            <a:r>
              <a:rPr lang="en-US" sz="2000" b="1" i="1" dirty="0">
                <a:latin typeface="Times New Roman" panose="02020603050405020304" pitchFamily="18" charset="0"/>
                <a:cs typeface="Times New Roman" panose="02020603050405020304" pitchFamily="18" charset="0"/>
              </a:rPr>
              <a:t>Power Source</a:t>
            </a:r>
            <a:r>
              <a:rPr lang="en-US" sz="2000" b="1" dirty="0">
                <a:latin typeface="Times New Roman" panose="02020603050405020304" pitchFamily="18" charset="0"/>
                <a:cs typeface="Times New Roman" panose="02020603050405020304" pitchFamily="18" charset="0"/>
              </a:rPr>
              <a:t>: </a:t>
            </a:r>
          </a:p>
          <a:p>
            <a:r>
              <a:rPr lang="en-US" i="1" dirty="0"/>
              <a:t>        A battery or USB power supply is used to provide the necessary power to the system,     allowing the glove to remain portable</a:t>
            </a:r>
            <a:r>
              <a:rPr lang="en-US" dirty="0"/>
              <a:t>.</a:t>
            </a:r>
          </a:p>
          <a:p>
            <a:pPr marL="285750" indent="-285750">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Other Components: </a:t>
            </a:r>
          </a:p>
          <a:p>
            <a:r>
              <a:rPr lang="en-US" dirty="0"/>
              <a:t>-</a:t>
            </a:r>
            <a:r>
              <a:rPr lang="en-US" i="1" dirty="0"/>
              <a:t>Wires for connecting the components. </a:t>
            </a:r>
          </a:p>
          <a:p>
            <a:r>
              <a:rPr lang="en-US" i="1" dirty="0"/>
              <a:t>- Resistors to ensure proper signal readings.</a:t>
            </a:r>
            <a:endParaRPr lang="en-IN" i="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Hardware Case Block Diagram :</a:t>
            </a:r>
          </a:p>
        </p:txBody>
      </p:sp>
      <p:pic>
        <p:nvPicPr>
          <p:cNvPr id="4" name="Picture 3"/>
          <p:cNvPicPr>
            <a:picLocks noChangeAspect="1"/>
          </p:cNvPicPr>
          <p:nvPr/>
        </p:nvPicPr>
        <p:blipFill>
          <a:blip r:embed="rId2"/>
          <a:stretch>
            <a:fillRect/>
          </a:stretch>
        </p:blipFill>
        <p:spPr>
          <a:xfrm>
            <a:off x="3076699" y="1853754"/>
            <a:ext cx="7156630" cy="4260799"/>
          </a:xfrm>
          <a:prstGeom prst="rect">
            <a:avLst/>
          </a:prstGeom>
        </p:spPr>
      </p:pic>
      <p:sp>
        <p:nvSpPr>
          <p:cNvPr id="3" name="Rectangle: Rounded Corners 2"/>
          <p:cNvSpPr/>
          <p:nvPr/>
        </p:nvSpPr>
        <p:spPr>
          <a:xfrm>
            <a:off x="3387256" y="4420925"/>
            <a:ext cx="2011680" cy="1009816"/>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6835" y="1057525"/>
            <a:ext cx="5523506"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Software Components :</a:t>
            </a:r>
          </a:p>
        </p:txBody>
      </p:sp>
      <p:sp>
        <p:nvSpPr>
          <p:cNvPr id="5" name="TextBox 4"/>
          <p:cNvSpPr txBox="1"/>
          <p:nvPr/>
        </p:nvSpPr>
        <p:spPr>
          <a:xfrm>
            <a:off x="1111885" y="1813560"/>
            <a:ext cx="10193655" cy="4092575"/>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Arduino IDE: </a:t>
            </a:r>
          </a:p>
          <a:p>
            <a:r>
              <a:rPr lang="en-US" dirty="0"/>
              <a:t>              </a:t>
            </a:r>
            <a:r>
              <a:rPr lang="en-US" i="1" dirty="0"/>
              <a:t>Used for programming the Arduino board to handle the input from sensors and transmit data via Bluetooth. The code enables the system to process the sensor data and send the appropriate gestures to the Bluetooth module.</a:t>
            </a:r>
          </a:p>
          <a:p>
            <a:pPr marL="285750" indent="-285750">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Bluetooth Communication Protocol: </a:t>
            </a:r>
            <a:r>
              <a:rPr lang="en-US" dirty="0"/>
              <a:t>  </a:t>
            </a:r>
          </a:p>
          <a:p>
            <a:r>
              <a:rPr lang="en-US" dirty="0"/>
              <a:t>             </a:t>
            </a:r>
            <a:r>
              <a:rPr lang="en-US" i="1" dirty="0"/>
              <a:t>The system uses Bluetooth Serial Port Profile (SPP) for communication. The Arduino sends data to the Bluetooth module, which transmits it to the receiving device via Bluetooth.</a:t>
            </a:r>
          </a:p>
          <a:p>
            <a:pPr marL="285750" indent="-285750">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Gesture Recognition Algorithm:    </a:t>
            </a:r>
          </a:p>
          <a:p>
            <a:r>
              <a:rPr lang="en-US" sz="2000" b="1" dirty="0">
                <a:latin typeface="Times New Roman" panose="02020603050405020304" pitchFamily="18" charset="0"/>
                <a:cs typeface="Times New Roman" panose="02020603050405020304" pitchFamily="18" charset="0"/>
              </a:rPr>
              <a:t>              </a:t>
            </a:r>
            <a:r>
              <a:rPr lang="en-US" i="1" dirty="0"/>
              <a:t>Based on the input from the flex sensors, an algorithm identifies specific hand gestures (such as letters or words in sign language). The algorithm processes sensor readings and compares them to pre-defined values for different gestures.</a:t>
            </a:r>
          </a:p>
          <a:p>
            <a:pPr marL="285750" indent="-285750">
              <a:buFont typeface="Wingdings" panose="05000000000000000000" pitchFamily="2" charset="2"/>
              <a:buChar char="q"/>
            </a:pPr>
            <a:r>
              <a:rPr lang="en-IN" b="1" i="1" dirty="0"/>
              <a:t>We created a small android Bluetooth application to display output commands in connected device.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SOFTWARE Case Block Diagram :</a:t>
            </a:r>
          </a:p>
        </p:txBody>
      </p:sp>
      <p:pic>
        <p:nvPicPr>
          <p:cNvPr id="5" name="Picture 4"/>
          <p:cNvPicPr>
            <a:picLocks noChangeAspect="1"/>
          </p:cNvPicPr>
          <p:nvPr/>
        </p:nvPicPr>
        <p:blipFill>
          <a:blip r:embed="rId2"/>
          <a:stretch>
            <a:fillRect/>
          </a:stretch>
        </p:blipFill>
        <p:spPr>
          <a:xfrm>
            <a:off x="2949934" y="1853754"/>
            <a:ext cx="7499446" cy="426079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latin typeface="Times New Roman" panose="02020603050405020304" pitchFamily="18" charset="0"/>
                <a:cs typeface="Times New Roman" panose="02020603050405020304" pitchFamily="18" charset="0"/>
              </a:rPr>
              <a:t>Working Mechanism : </a:t>
            </a:r>
          </a:p>
        </p:txBody>
      </p:sp>
      <p:sp>
        <p:nvSpPr>
          <p:cNvPr id="3" name="Content Placeholder 2"/>
          <p:cNvSpPr>
            <a:spLocks noGrp="1"/>
          </p:cNvSpPr>
          <p:nvPr>
            <p:ph idx="1"/>
          </p:nvPr>
        </p:nvSpPr>
        <p:spPr>
          <a:xfrm>
            <a:off x="1451579" y="2015732"/>
            <a:ext cx="9603275" cy="4037749"/>
          </a:xfrm>
        </p:spPr>
        <p:txBody>
          <a:bodyPr>
            <a:normAutofit/>
          </a:bodyPr>
          <a:lstStyle/>
          <a:p>
            <a:r>
              <a:rPr lang="en-US" u="sng" dirty="0">
                <a:latin typeface="Times New Roman" panose="02020603050405020304" pitchFamily="18" charset="0"/>
                <a:cs typeface="Times New Roman" panose="02020603050405020304" pitchFamily="18" charset="0"/>
              </a:rPr>
              <a:t>Step 1:</a:t>
            </a:r>
            <a:r>
              <a:rPr lang="en-US" dirty="0">
                <a:latin typeface="Times New Roman" panose="02020603050405020304" pitchFamily="18" charset="0"/>
                <a:cs typeface="Times New Roman" panose="02020603050405020304" pitchFamily="18" charset="0"/>
              </a:rPr>
              <a:t>   </a:t>
            </a:r>
            <a:r>
              <a:rPr lang="en-US" dirty="0"/>
              <a:t>The user wears the glove and makes a sign language gesture.</a:t>
            </a:r>
          </a:p>
          <a:p>
            <a:r>
              <a:rPr lang="en-US" u="sng" dirty="0">
                <a:latin typeface="Times New Roman" panose="02020603050405020304" pitchFamily="18" charset="0"/>
                <a:cs typeface="Times New Roman" panose="02020603050405020304" pitchFamily="18" charset="0"/>
              </a:rPr>
              <a:t>Step 2:</a:t>
            </a:r>
            <a:r>
              <a:rPr lang="en-US" dirty="0"/>
              <a:t>   The flex sensors on the glove detect the bending of the fingers, generating corresponding data.</a:t>
            </a:r>
          </a:p>
          <a:p>
            <a:r>
              <a:rPr lang="en-US" u="sng" dirty="0">
                <a:latin typeface="Times New Roman" panose="02020603050405020304" pitchFamily="18" charset="0"/>
                <a:cs typeface="Times New Roman" panose="02020603050405020304" pitchFamily="18" charset="0"/>
              </a:rPr>
              <a:t>Step 3:</a:t>
            </a:r>
            <a:r>
              <a:rPr lang="en-US" dirty="0"/>
              <a:t>   The Arduino processes the data and identifies the gesture based on predefined patterns.</a:t>
            </a:r>
          </a:p>
          <a:p>
            <a:r>
              <a:rPr lang="en-US" u="sng" dirty="0">
                <a:latin typeface="Times New Roman" panose="02020603050405020304" pitchFamily="18" charset="0"/>
                <a:cs typeface="Times New Roman" panose="02020603050405020304" pitchFamily="18" charset="0"/>
              </a:rPr>
              <a:t>Step 4</a:t>
            </a:r>
            <a:r>
              <a:rPr lang="en-US" dirty="0"/>
              <a:t>:    The identified gesture is transmitted to a smartphone or computer via Bluetooth.</a:t>
            </a:r>
          </a:p>
          <a:p>
            <a:r>
              <a:rPr lang="en-US" u="sng" dirty="0">
                <a:latin typeface="Times New Roman" panose="02020603050405020304" pitchFamily="18" charset="0"/>
                <a:cs typeface="Times New Roman" panose="02020603050405020304" pitchFamily="18" charset="0"/>
              </a:rPr>
              <a:t>Step 5</a:t>
            </a:r>
            <a:r>
              <a:rPr lang="en-US" dirty="0"/>
              <a:t>:    The receiving device translates the gesture into text or speech, providing real-time feedback to the user.</a:t>
            </a:r>
            <a:endParaRPr lang="en-IN" dirty="0"/>
          </a:p>
        </p:txBody>
      </p:sp>
    </p:spTree>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2220E6E-FFD6-489C-8C40-077B2FE74DA4}">
  <ds:schemaRefs/>
</ds:datastoreItem>
</file>

<file path=customXml/itemProps2.xml><?xml version="1.0" encoding="utf-8"?>
<ds:datastoreItem xmlns:ds="http://schemas.openxmlformats.org/officeDocument/2006/customXml" ds:itemID="{A20817CE-6E9C-4FF7-89EF-0CD4C9613A81}">
  <ds:schemaRefs/>
</ds:datastoreItem>
</file>

<file path=customXml/itemProps3.xml><?xml version="1.0" encoding="utf-8"?>
<ds:datastoreItem xmlns:ds="http://schemas.openxmlformats.org/officeDocument/2006/customXml" ds:itemID="{1558261E-2ED4-43BC-A55B-9F0F950A83E6}">
  <ds:schemaRefs/>
</ds:datastoreItem>
</file>

<file path=docProps/app.xml><?xml version="1.0" encoding="utf-8"?>
<Properties xmlns="http://schemas.openxmlformats.org/officeDocument/2006/extended-properties" xmlns:vt="http://schemas.openxmlformats.org/officeDocument/2006/docPropsVTypes">
  <Template>Maker design</Template>
  <TotalTime>0</TotalTime>
  <Words>1068</Words>
  <Application>Microsoft Office PowerPoint</Application>
  <PresentationFormat>Widescreen</PresentationFormat>
  <Paragraphs>104</Paragraphs>
  <Slides>23</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Abadi</vt:lpstr>
      <vt:lpstr>Algerian</vt:lpstr>
      <vt:lpstr>Arial</vt:lpstr>
      <vt:lpstr>Calibri</vt:lpstr>
      <vt:lpstr>Gill Sans MT</vt:lpstr>
      <vt:lpstr>Times New Roman</vt:lpstr>
      <vt:lpstr>Wingdings</vt:lpstr>
      <vt:lpstr>Gallery</vt:lpstr>
      <vt:lpstr>Arduino-Based Sign Language Glove using Bluetooth</vt:lpstr>
      <vt:lpstr>Introduction :</vt:lpstr>
      <vt:lpstr>Project Objectives :</vt:lpstr>
      <vt:lpstr>System Architecture :</vt:lpstr>
      <vt:lpstr>PowerPoint Presentation</vt:lpstr>
      <vt:lpstr>Hardware Case Block Diagram :</vt:lpstr>
      <vt:lpstr>PowerPoint Presentation</vt:lpstr>
      <vt:lpstr>SOFTWARE Case Block Diagram :</vt:lpstr>
      <vt:lpstr>Working Mechanism : </vt:lpstr>
      <vt:lpstr>PowerPoint Presentation</vt:lpstr>
      <vt:lpstr>PowerPoint Presentation</vt:lpstr>
      <vt:lpstr>PowerPoint Presentation</vt:lpstr>
      <vt:lpstr>PowerPoint Presentation</vt:lpstr>
      <vt:lpstr>PowerPoint Presentation</vt:lpstr>
      <vt:lpstr>Challenges Faced:</vt:lpstr>
      <vt:lpstr>Uses of the Sign Glove for Patients 🏥🤖 :</vt:lpstr>
      <vt:lpstr>🔗 How it Works for Patients :</vt:lpstr>
      <vt:lpstr>PowerPoint Presentation</vt:lpstr>
      <vt:lpstr>PowerPoint Presentation</vt:lpstr>
      <vt:lpstr>PowerPoint Presentation</vt:lpstr>
      <vt:lpstr>🚀 Future Enhancements:</vt:lpstr>
      <vt:lpstr>Conclusion for the Sign Glove Project: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Tarun Dandugula</dc:creator>
  <cp:lastModifiedBy>K Shyam Prasad</cp:lastModifiedBy>
  <cp:revision>7</cp:revision>
  <dcterms:created xsi:type="dcterms:W3CDTF">2025-03-03T16:12:00Z</dcterms:created>
  <dcterms:modified xsi:type="dcterms:W3CDTF">2026-02-09T13:46:50Z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53FE3C1E43F54779A1510BB609C81A2A_12</vt:lpwstr>
  </property>
  <property fmtid="{D5CDD505-2E9C-101B-9397-08002B2CF9AE}" pid="4" name="KSOProductBuildVer">
    <vt:lpwstr>2057-12.2.0.21936</vt:lpwstr>
  </property>
</Properties>
</file>